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2" r:id="rId2"/>
    <p:sldId id="257" r:id="rId3"/>
    <p:sldId id="256" r:id="rId4"/>
    <p:sldId id="258" r:id="rId5"/>
    <p:sldId id="259" r:id="rId6"/>
    <p:sldId id="260" r:id="rId7"/>
    <p:sldId id="263" r:id="rId8"/>
    <p:sldId id="273" r:id="rId9"/>
    <p:sldId id="264" r:id="rId10"/>
    <p:sldId id="265" r:id="rId11"/>
    <p:sldId id="274" r:id="rId12"/>
    <p:sldId id="266" r:id="rId13"/>
    <p:sldId id="267" r:id="rId14"/>
    <p:sldId id="268" r:id="rId15"/>
    <p:sldId id="269" r:id="rId16"/>
    <p:sldId id="272" r:id="rId17"/>
    <p:sldId id="271" r:id="rId18"/>
    <p:sldId id="270" r:id="rId19"/>
  </p:sldIdLst>
  <p:sldSz cx="12192000" cy="6858000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9/17/2020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9/17/2020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516619"/>
            <a:ext cx="9601196" cy="1511686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Do Now! What was Manifest Destiny?</a:t>
            </a:r>
            <a:br>
              <a:rPr lang="en-GB" sz="24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</a:rPr>
              <a:t>Challenge! How would this have encouraged settlement of the Great Plains?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5636" y="2229550"/>
            <a:ext cx="11105804" cy="462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182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297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FB828-3AB5-4B64-B2C5-388781DE3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2001" cy="132668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Learning Intent: How significant was the US Government in encouraging settlement of the Great Plains?</a:t>
            </a:r>
            <a:br>
              <a:rPr lang="en-GB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Success Criteria: Describe. G3/4. Explain. G5/6. Analyse. G7.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4CA123-AFFA-469C-9035-DC1A6B066A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468073"/>
            <a:ext cx="6016752" cy="5389927"/>
          </a:xfrm>
          <a:solidFill>
            <a:srgbClr val="FFFF00"/>
          </a:solidFill>
          <a:ln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The US Government was significant in encouraging settlement of the Great Plains. For example there was the 1862 Homestead Act.</a:t>
            </a:r>
          </a:p>
          <a:p>
            <a:r>
              <a:rPr lang="en-GB" dirty="0">
                <a:latin typeface="Comic Sans MS" panose="030F0702030302020204" pitchFamily="66" charset="0"/>
              </a:rPr>
              <a:t>This allowed settlers to…</a:t>
            </a:r>
          </a:p>
          <a:p>
            <a:r>
              <a:rPr lang="en-GB" dirty="0">
                <a:latin typeface="Comic Sans MS" panose="030F0702030302020204" pitchFamily="66" charset="0"/>
              </a:rPr>
              <a:t>This was important because…</a:t>
            </a:r>
          </a:p>
          <a:p>
            <a:r>
              <a:rPr lang="en-GB" dirty="0">
                <a:latin typeface="Comic Sans MS" panose="030F0702030302020204" pitchFamily="66" charset="0"/>
              </a:rPr>
              <a:t>Also the Government passed the 1873 Timber Culture Act. This allowed settlers to…</a:t>
            </a:r>
          </a:p>
          <a:p>
            <a:r>
              <a:rPr lang="en-GB" dirty="0">
                <a:latin typeface="Comic Sans MS" panose="030F0702030302020204" pitchFamily="66" charset="0"/>
              </a:rPr>
              <a:t>In 1877, the Government passed the Desert Land Act. This allowed settlers to…</a:t>
            </a:r>
          </a:p>
          <a:p>
            <a:r>
              <a:rPr lang="en-GB" dirty="0">
                <a:latin typeface="Comic Sans MS" panose="030F0702030302020204" pitchFamily="66" charset="0"/>
              </a:rPr>
              <a:t>However the impact of these acts was limited because…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653EF5-B586-478F-A445-DC02D7E529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5250" y="1468072"/>
            <a:ext cx="6016750" cy="5389927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Also significant in the settlement of the Great Plains were the railways.</a:t>
            </a:r>
          </a:p>
          <a:p>
            <a:r>
              <a:rPr lang="en-GB" dirty="0">
                <a:latin typeface="Comic Sans MS" panose="030F0702030302020204" pitchFamily="66" charset="0"/>
              </a:rPr>
              <a:t>The railways were significant because…</a:t>
            </a:r>
          </a:p>
          <a:p>
            <a:r>
              <a:rPr lang="en-GB" dirty="0">
                <a:latin typeface="Comic Sans MS" panose="030F0702030302020204" pitchFamily="66" charset="0"/>
              </a:rPr>
              <a:t>Another reason the railways were significant was…</a:t>
            </a:r>
          </a:p>
          <a:p>
            <a:r>
              <a:rPr lang="en-GB" dirty="0">
                <a:latin typeface="Comic Sans MS" panose="030F0702030302020204" pitchFamily="66" charset="0"/>
              </a:rPr>
              <a:t>A further factor which allowed the settlement of the Great Plains was…</a:t>
            </a:r>
          </a:p>
          <a:p>
            <a:r>
              <a:rPr lang="en-GB" dirty="0">
                <a:latin typeface="Comic Sans MS" panose="030F0702030302020204" pitchFamily="66" charset="0"/>
              </a:rPr>
              <a:t>Overall I think the US Government was/ was not the most significant factor in the settlement of the Great Plains. I think this because…</a:t>
            </a:r>
          </a:p>
          <a:p>
            <a:r>
              <a:rPr lang="en-GB" b="1" dirty="0">
                <a:latin typeface="Comic Sans MS" panose="030F0702030302020204" pitchFamily="66" charset="0"/>
              </a:rPr>
              <a:t>I think the most significant factor was…</a:t>
            </a:r>
          </a:p>
        </p:txBody>
      </p:sp>
    </p:spTree>
    <p:extLst>
      <p:ext uri="{BB962C8B-B14F-4D97-AF65-F5344CB8AC3E}">
        <p14:creationId xmlns:p14="http://schemas.microsoft.com/office/powerpoint/2010/main" val="2639211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35400" y="508000"/>
            <a:ext cx="4610099" cy="5867400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215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537" y="982132"/>
            <a:ext cx="11630722" cy="1303867"/>
          </a:xfrm>
          <a:solidFill>
            <a:srgbClr val="FFFF00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GB" sz="3200" dirty="0">
                <a:latin typeface="Comic Sans MS" panose="030F0702030302020204" pitchFamily="66" charset="0"/>
              </a:rPr>
              <a:t>Learning Intent: Did people take advantage of the land acts to benefit themselves?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3678" y="2560319"/>
            <a:ext cx="5303074" cy="4119261"/>
          </a:xfrm>
          <a:solidFill>
            <a:srgbClr val="FFFF00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Land buyers used people to apply for free land.</a:t>
            </a:r>
          </a:p>
          <a:p>
            <a:r>
              <a:rPr lang="en-GB" dirty="0">
                <a:latin typeface="Comic Sans MS" panose="030F0702030302020204" pitchFamily="66" charset="0"/>
              </a:rPr>
              <a:t>This meant that they could get large amounts of land cheaply.</a:t>
            </a:r>
          </a:p>
          <a:p>
            <a:r>
              <a:rPr lang="en-GB" dirty="0">
                <a:latin typeface="Comic Sans MS" panose="030F0702030302020204" pitchFamily="66" charset="0"/>
              </a:rPr>
              <a:t>They would then sell it for a higher price.</a:t>
            </a:r>
          </a:p>
          <a:p>
            <a:r>
              <a:rPr lang="en-GB" dirty="0">
                <a:latin typeface="Comic Sans MS" panose="030F0702030302020204" pitchFamily="66" charset="0"/>
              </a:rPr>
              <a:t>Cattle ranchers used the same method to get more land on the Great Plains.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0" y="2560320"/>
            <a:ext cx="2654300" cy="33101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9548" y="2560320"/>
            <a:ext cx="3362451" cy="331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528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GB" sz="3200" dirty="0">
                <a:latin typeface="Comic Sans MS" panose="030F0702030302020204" pitchFamily="66" charset="0"/>
              </a:rPr>
              <a:t>L.I.: Did all the homesteaders succeed?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956" y="2560319"/>
            <a:ext cx="5503796" cy="3885085"/>
          </a:xfrm>
          <a:solidFill>
            <a:srgbClr val="FFFF00"/>
          </a:solidFill>
          <a:ln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No!</a:t>
            </a:r>
          </a:p>
          <a:p>
            <a:r>
              <a:rPr lang="en-GB" dirty="0">
                <a:latin typeface="Comic Sans MS" panose="030F0702030302020204" pitchFamily="66" charset="0"/>
              </a:rPr>
              <a:t>Conditions in some places were so bad, farmers could not be successful.</a:t>
            </a:r>
          </a:p>
          <a:p>
            <a:r>
              <a:rPr lang="en-GB" dirty="0">
                <a:latin typeface="Comic Sans MS" panose="030F0702030302020204" pitchFamily="66" charset="0"/>
              </a:rPr>
              <a:t>In other cases the homesteaders simply could not adapt to the new environment on the Plains.</a:t>
            </a:r>
          </a:p>
          <a:p>
            <a:r>
              <a:rPr lang="en-GB" dirty="0">
                <a:latin typeface="Comic Sans MS" panose="030F0702030302020204" pitchFamily="66" charset="0"/>
              </a:rPr>
              <a:t>11,000 homesteads were repossessed in Kansas between 1889 and 1893.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84900" y="2560320"/>
            <a:ext cx="5080000" cy="363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51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GB" sz="3200" dirty="0">
                <a:latin typeface="Comic Sans MS" panose="030F0702030302020204" pitchFamily="66" charset="0"/>
              </a:rPr>
              <a:t>Learning Intent: Did all the homesteaders succeed on the Great Plains?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rgbClr val="FFFF00"/>
          </a:solidFill>
          <a:ln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Many homesteaders failed because of severe droughts in the 1870s and 1880s.</a:t>
            </a:r>
          </a:p>
          <a:p>
            <a:r>
              <a:rPr lang="en-GB" dirty="0">
                <a:latin typeface="Comic Sans MS" panose="030F0702030302020204" pitchFamily="66" charset="0"/>
              </a:rPr>
              <a:t>At this time many families almost starved.</a:t>
            </a:r>
          </a:p>
          <a:p>
            <a:r>
              <a:rPr lang="en-GB" dirty="0">
                <a:latin typeface="Comic Sans MS" panose="030F0702030302020204" pitchFamily="66" charset="0"/>
              </a:rPr>
              <a:t>The situation was so bad the government sent the US Army to distribute relief!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46800" y="2560320"/>
            <a:ext cx="5257800" cy="358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749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3200" dirty="0">
                <a:latin typeface="Comic Sans MS" panose="030F0702030302020204" pitchFamily="66" charset="0"/>
              </a:rPr>
              <a:t>Why were some homesteaders more successful than others?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19"/>
            <a:ext cx="4718304" cy="3571539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Some homesteaders found it easier to adapt to life on the Plains.</a:t>
            </a:r>
          </a:p>
          <a:p>
            <a:r>
              <a:rPr lang="en-GB" dirty="0">
                <a:latin typeface="Comic Sans MS" panose="030F0702030302020204" pitchFamily="66" charset="0"/>
              </a:rPr>
              <a:t>Some were prepared to work harder than others.</a:t>
            </a:r>
          </a:p>
          <a:p>
            <a:r>
              <a:rPr lang="en-GB" dirty="0">
                <a:latin typeface="Comic Sans MS" panose="030F0702030302020204" pitchFamily="66" charset="0"/>
              </a:rPr>
              <a:t>Families worked together, sharing out the jobs.</a:t>
            </a:r>
          </a:p>
          <a:p>
            <a:r>
              <a:rPr lang="en-GB" dirty="0">
                <a:latin typeface="Comic Sans MS" panose="030F0702030302020204" pitchFamily="66" charset="0"/>
              </a:rPr>
              <a:t>Some took advantage of the new farming methods and inventions.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62874" y="2603013"/>
            <a:ext cx="2881126" cy="22379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0122" y="2560319"/>
            <a:ext cx="3120965" cy="22806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2874" y="4840941"/>
            <a:ext cx="5749832" cy="2007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714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3200" dirty="0">
                <a:latin typeface="Comic Sans MS" panose="030F0702030302020204" pitchFamily="66" charset="0"/>
              </a:rPr>
              <a:t>Review: Would you have been a homesteader?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6824" y="2560320"/>
            <a:ext cx="5209928" cy="4145280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latin typeface="Comic Sans MS" panose="030F0702030302020204" pitchFamily="66" charset="0"/>
              </a:rPr>
              <a:t>Good points.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5221762" cy="4145280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latin typeface="Comic Sans MS" panose="030F0702030302020204" pitchFamily="66" charset="0"/>
              </a:rPr>
              <a:t>Bad points.</a:t>
            </a:r>
          </a:p>
        </p:txBody>
      </p:sp>
    </p:spTree>
    <p:extLst>
      <p:ext uri="{BB962C8B-B14F-4D97-AF65-F5344CB8AC3E}">
        <p14:creationId xmlns:p14="http://schemas.microsoft.com/office/powerpoint/2010/main" val="1870880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GB" sz="3200" dirty="0">
                <a:latin typeface="Comic Sans MS" panose="030F0702030302020204" pitchFamily="66" charset="0"/>
              </a:rPr>
              <a:t>Review: Would you have been a homesteader?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latin typeface="Comic Sans MS" panose="030F0702030302020204" pitchFamily="66" charset="0"/>
              </a:rPr>
              <a:t>You could start a new life on the Great Plains.</a:t>
            </a:r>
          </a:p>
          <a:p>
            <a:r>
              <a:rPr lang="en-GB" dirty="0">
                <a:latin typeface="Comic Sans MS" panose="030F0702030302020204" pitchFamily="66" charset="0"/>
              </a:rPr>
              <a:t>You could claim free land from the government.</a:t>
            </a:r>
          </a:p>
          <a:p>
            <a:r>
              <a:rPr lang="en-GB" dirty="0">
                <a:latin typeface="Comic Sans MS" panose="030F0702030302020204" pitchFamily="66" charset="0"/>
              </a:rPr>
              <a:t>You could work with your family to make your homestead a success.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latin typeface="Comic Sans MS" panose="030F0702030302020204" pitchFamily="66" charset="0"/>
              </a:rPr>
              <a:t>You would have to leave your old life behind.</a:t>
            </a:r>
          </a:p>
          <a:p>
            <a:r>
              <a:rPr lang="en-GB" dirty="0">
                <a:latin typeface="Comic Sans MS" panose="030F0702030302020204" pitchFamily="66" charset="0"/>
              </a:rPr>
              <a:t>Some of the land given out by the government was not good for farming.</a:t>
            </a:r>
          </a:p>
          <a:p>
            <a:r>
              <a:rPr lang="en-GB" dirty="0">
                <a:latin typeface="Comic Sans MS" panose="030F0702030302020204" pitchFamily="66" charset="0"/>
              </a:rPr>
              <a:t>Insects could destroy your crops.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6768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323874"/>
            <a:ext cx="7697585" cy="1484734"/>
          </a:xfrm>
          <a:solidFill>
            <a:srgbClr val="FFFF00"/>
          </a:solidFill>
          <a:ln>
            <a:solidFill>
              <a:schemeClr val="tx2"/>
            </a:solidFill>
          </a:ln>
        </p:spPr>
        <p:txBody>
          <a:bodyPr/>
          <a:lstStyle/>
          <a:p>
            <a:r>
              <a:rPr lang="en-GB" sz="2800" dirty="0">
                <a:latin typeface="Comic Sans MS" panose="030F0702030302020204" pitchFamily="66" charset="0"/>
              </a:rPr>
              <a:t>Do Now! Why did more people move onto the Great Plains after 1862?</a:t>
            </a:r>
            <a:br>
              <a:rPr lang="en-GB" sz="2800" dirty="0">
                <a:latin typeface="Comic Sans MS" panose="030F0702030302020204" pitchFamily="66" charset="0"/>
              </a:rPr>
            </a:br>
            <a:r>
              <a:rPr lang="en-GB" sz="2800" dirty="0">
                <a:latin typeface="Comic Sans MS" panose="030F0702030302020204" pitchFamily="66" charset="0"/>
              </a:rPr>
              <a:t>Think push and pull Factors!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6F7803-24D3-4376-B338-44213A10F1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8810" y="4494179"/>
            <a:ext cx="4303190" cy="23555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959E133-9C0B-4C77-9B48-EC8E151B8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4528" y="4173621"/>
            <a:ext cx="3262688" cy="2676088"/>
          </a:xfrm>
          <a:prstGeom prst="rect">
            <a:avLst/>
          </a:prstGeom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BC1F724-EFF0-4F77-9A03-296206CE7E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482419" cy="19588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189359-09F9-46D9-9F4C-0D922C4CBD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5" y="4173621"/>
            <a:ext cx="3572716" cy="26760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02CB19-E260-4B86-B7B1-08233B0FAA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4528" y="-9501"/>
            <a:ext cx="3249038" cy="19683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D29D7A5-703E-46D2-918B-DC7C0E1FC6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88810" y="-68295"/>
            <a:ext cx="4303189" cy="343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648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8114"/>
            <a:ext cx="12192000" cy="1297419"/>
          </a:xfrm>
          <a:solidFill>
            <a:srgbClr val="FFFF00"/>
          </a:solidFill>
          <a:ln>
            <a:solidFill>
              <a:schemeClr val="tx2"/>
            </a:solidFill>
          </a:ln>
        </p:spPr>
        <p:txBody>
          <a:bodyPr/>
          <a:lstStyle/>
          <a:p>
            <a:r>
              <a:rPr lang="en-GB" sz="3200" dirty="0">
                <a:latin typeface="Comic Sans MS" panose="030F0702030302020204" pitchFamily="66" charset="0"/>
              </a:rPr>
              <a:t>Learning intent: How significant was the US Government in encouraging settlement of the Great Plains?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4454" y="5040351"/>
            <a:ext cx="11363091" cy="1817649"/>
          </a:xfrm>
          <a:solidFill>
            <a:srgbClr val="FFFF00"/>
          </a:solidFill>
          <a:ln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L.I.: Describe the key points in the Government acts. G3/4.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L.I.: Explain how the Government encouraged/limited settlement. G5/6.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L.I.: Analyse key points in the Government acts and their impact on settlement. G7.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EF01BF-57B1-4F73-B0BF-695A42889B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2744" y="1605064"/>
            <a:ext cx="8716124" cy="330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751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609" y="491478"/>
            <a:ext cx="9814930" cy="1303867"/>
          </a:xfrm>
          <a:solidFill>
            <a:srgbClr val="FFFF00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GB" sz="3200" dirty="0">
                <a:latin typeface="Comic Sans MS" panose="030F0702030302020204" pitchFamily="66" charset="0"/>
              </a:rPr>
              <a:t>Learning Intent: What did the Homestead Act of 1862 do?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98448" y="2207941"/>
            <a:ext cx="4718304" cy="3662507"/>
          </a:xfrm>
          <a:solidFill>
            <a:srgbClr val="FFFF00"/>
          </a:solidFill>
          <a:ln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The Act of 1841 allowed settlers to buy 160 acres of land at a very low price.</a:t>
            </a:r>
          </a:p>
          <a:p>
            <a:r>
              <a:rPr lang="en-GB" dirty="0">
                <a:latin typeface="Comic Sans MS" panose="030F0702030302020204" pitchFamily="66" charset="0"/>
              </a:rPr>
              <a:t>In 1862 the Government put aside land in Kansas, Nebraska and Dakota for settlement.</a:t>
            </a:r>
          </a:p>
          <a:p>
            <a:r>
              <a:rPr lang="en-GB" dirty="0">
                <a:latin typeface="Comic Sans MS" panose="030F0702030302020204" pitchFamily="66" charset="0"/>
              </a:rPr>
              <a:t>This was the 1862 Homestead Act.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68980" y="2560320"/>
            <a:ext cx="6023019" cy="429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655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27" y="0"/>
            <a:ext cx="11720945" cy="166131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2800" dirty="0">
                <a:latin typeface="Comic Sans MS" panose="030F0702030302020204" pitchFamily="66" charset="0"/>
              </a:rPr>
              <a:t>L.I.: What did the Homestead Act of 1862 do?</a:t>
            </a:r>
            <a:br>
              <a:rPr lang="en-GB" sz="2800" dirty="0">
                <a:latin typeface="Comic Sans MS" panose="030F0702030302020204" pitchFamily="66" charset="0"/>
              </a:rPr>
            </a:br>
            <a:r>
              <a:rPr lang="en-GB" sz="2800" dirty="0">
                <a:latin typeface="Comic Sans MS" panose="030F0702030302020204" pitchFamily="66" charset="0"/>
              </a:rPr>
              <a:t>S.C.: Identify. G2. Describe. G3/4. Explain. G5/6.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812175"/>
            <a:ext cx="6016752" cy="5045825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The land was </a:t>
            </a:r>
            <a:r>
              <a:rPr lang="en-GB" b="1" dirty="0">
                <a:solidFill>
                  <a:srgbClr val="00B0F0"/>
                </a:solidFill>
                <a:latin typeface="Comic Sans MS" panose="030F0702030302020204" pitchFamily="66" charset="0"/>
              </a:rPr>
              <a:t>divided</a:t>
            </a:r>
            <a:r>
              <a:rPr lang="en-GB" dirty="0">
                <a:latin typeface="Comic Sans MS" panose="030F0702030302020204" pitchFamily="66" charset="0"/>
              </a:rPr>
              <a:t> up into </a:t>
            </a:r>
            <a:r>
              <a:rPr lang="en-GB" b="1" dirty="0">
                <a:solidFill>
                  <a:srgbClr val="00B0F0"/>
                </a:solidFill>
                <a:latin typeface="Comic Sans MS" panose="030F0702030302020204" pitchFamily="66" charset="0"/>
              </a:rPr>
              <a:t>160 acre </a:t>
            </a:r>
            <a:r>
              <a:rPr lang="en-GB" dirty="0">
                <a:latin typeface="Comic Sans MS" panose="030F0702030302020204" pitchFamily="66" charset="0"/>
              </a:rPr>
              <a:t>units or </a:t>
            </a:r>
            <a:r>
              <a:rPr lang="en-GB" b="1" i="1" dirty="0">
                <a:latin typeface="Comic Sans MS" panose="030F0702030302020204" pitchFamily="66" charset="0"/>
              </a:rPr>
              <a:t>homesteads</a:t>
            </a:r>
            <a:r>
              <a:rPr lang="en-GB" dirty="0">
                <a:latin typeface="Comic Sans MS" panose="030F0702030302020204" pitchFamily="66" charset="0"/>
              </a:rPr>
              <a:t>.</a:t>
            </a:r>
          </a:p>
          <a:p>
            <a:r>
              <a:rPr lang="en-GB" dirty="0">
                <a:latin typeface="Comic Sans MS" panose="030F0702030302020204" pitchFamily="66" charset="0"/>
              </a:rPr>
              <a:t>These could be acquired </a:t>
            </a:r>
            <a:r>
              <a:rPr lang="en-GB" b="1" i="1" dirty="0">
                <a:solidFill>
                  <a:srgbClr val="00B0F0"/>
                </a:solidFill>
                <a:latin typeface="Comic Sans MS" panose="030F0702030302020204" pitchFamily="66" charset="0"/>
              </a:rPr>
              <a:t>almost</a:t>
            </a:r>
            <a:r>
              <a:rPr lang="en-GB" b="1" dirty="0">
                <a:solidFill>
                  <a:srgbClr val="00B0F0"/>
                </a:solidFill>
                <a:latin typeface="Comic Sans MS" panose="030F0702030302020204" pitchFamily="66" charset="0"/>
              </a:rPr>
              <a:t> free </a:t>
            </a:r>
            <a:r>
              <a:rPr lang="en-GB" dirty="0">
                <a:latin typeface="Comic Sans MS" panose="030F0702030302020204" pitchFamily="66" charset="0"/>
              </a:rPr>
              <a:t>of charge.</a:t>
            </a:r>
          </a:p>
          <a:p>
            <a:r>
              <a:rPr lang="en-GB" dirty="0">
                <a:latin typeface="Comic Sans MS" panose="030F0702030302020204" pitchFamily="66" charset="0"/>
              </a:rPr>
              <a:t>There was a small </a:t>
            </a:r>
            <a:r>
              <a:rPr lang="en-GB" b="1" i="1" dirty="0">
                <a:solidFill>
                  <a:srgbClr val="00B0F0"/>
                </a:solidFill>
                <a:latin typeface="Comic Sans MS" panose="030F0702030302020204" pitchFamily="66" charset="0"/>
              </a:rPr>
              <a:t>administration fee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  <a:r>
              <a:rPr lang="en-GB" dirty="0">
                <a:latin typeface="Comic Sans MS" panose="030F0702030302020204" pitchFamily="66" charset="0"/>
              </a:rPr>
              <a:t>when you files your claim.</a:t>
            </a:r>
          </a:p>
          <a:p>
            <a:r>
              <a:rPr lang="en-GB" dirty="0">
                <a:latin typeface="Comic Sans MS" panose="030F0702030302020204" pitchFamily="66" charset="0"/>
              </a:rPr>
              <a:t>The </a:t>
            </a:r>
            <a:r>
              <a:rPr lang="en-GB" b="1" dirty="0">
                <a:solidFill>
                  <a:srgbClr val="00B0F0"/>
                </a:solidFill>
                <a:latin typeface="Comic Sans MS" panose="030F0702030302020204" pitchFamily="66" charset="0"/>
              </a:rPr>
              <a:t>main condition </a:t>
            </a:r>
            <a:r>
              <a:rPr lang="en-GB" dirty="0">
                <a:latin typeface="Comic Sans MS" panose="030F0702030302020204" pitchFamily="66" charset="0"/>
              </a:rPr>
              <a:t>for this was that the homesteaders had to </a:t>
            </a:r>
            <a:r>
              <a:rPr lang="en-GB" b="1" dirty="0">
                <a:solidFill>
                  <a:srgbClr val="00B0F0"/>
                </a:solidFill>
                <a:latin typeface="Comic Sans MS" panose="030F0702030302020204" pitchFamily="66" charset="0"/>
              </a:rPr>
              <a:t>build a house </a:t>
            </a:r>
            <a:r>
              <a:rPr lang="en-GB" dirty="0">
                <a:latin typeface="Comic Sans MS" panose="030F0702030302020204" pitchFamily="66" charset="0"/>
              </a:rPr>
              <a:t>on the land…</a:t>
            </a:r>
          </a:p>
          <a:p>
            <a:r>
              <a:rPr lang="en-GB" dirty="0">
                <a:latin typeface="Comic Sans MS" panose="030F0702030302020204" pitchFamily="66" charset="0"/>
              </a:rPr>
              <a:t>and </a:t>
            </a:r>
            <a:r>
              <a:rPr lang="en-GB" b="1" dirty="0">
                <a:solidFill>
                  <a:srgbClr val="00B0F0"/>
                </a:solidFill>
                <a:latin typeface="Comic Sans MS" panose="030F0702030302020204" pitchFamily="66" charset="0"/>
              </a:rPr>
              <a:t>live there </a:t>
            </a:r>
            <a:r>
              <a:rPr lang="en-GB" dirty="0">
                <a:latin typeface="Comic Sans MS" panose="030F0702030302020204" pitchFamily="66" charset="0"/>
              </a:rPr>
              <a:t>for </a:t>
            </a:r>
            <a:r>
              <a:rPr lang="en-GB" b="1" dirty="0">
                <a:solidFill>
                  <a:srgbClr val="00B0F0"/>
                </a:solidFill>
                <a:latin typeface="Comic Sans MS" panose="030F0702030302020204" pitchFamily="66" charset="0"/>
              </a:rPr>
              <a:t>5 years</a:t>
            </a:r>
            <a:r>
              <a:rPr lang="en-GB" dirty="0">
                <a:latin typeface="Comic Sans MS" panose="030F0702030302020204" pitchFamily="66" charset="0"/>
              </a:rPr>
              <a:t>!</a:t>
            </a:r>
          </a:p>
          <a:p>
            <a:r>
              <a:rPr lang="en-GB" dirty="0">
                <a:latin typeface="Comic Sans MS" panose="030F0702030302020204" pitchFamily="66" charset="0"/>
              </a:rPr>
              <a:t>Homesteaders could </a:t>
            </a:r>
            <a:r>
              <a:rPr lang="en-GB" b="1" dirty="0">
                <a:solidFill>
                  <a:srgbClr val="00B0F0"/>
                </a:solidFill>
                <a:latin typeface="Comic Sans MS" panose="030F0702030302020204" pitchFamily="66" charset="0"/>
              </a:rPr>
              <a:t>buy</a:t>
            </a:r>
            <a:r>
              <a:rPr lang="en-GB" dirty="0">
                <a:latin typeface="Comic Sans MS" panose="030F0702030302020204" pitchFamily="66" charset="0"/>
              </a:rPr>
              <a:t> the land </a:t>
            </a:r>
            <a:r>
              <a:rPr lang="en-GB" b="1" dirty="0">
                <a:solidFill>
                  <a:srgbClr val="00B0F0"/>
                </a:solidFill>
                <a:latin typeface="Comic Sans MS" panose="030F0702030302020204" pitchFamily="66" charset="0"/>
              </a:rPr>
              <a:t>after 6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b="1" dirty="0">
                <a:solidFill>
                  <a:srgbClr val="00B0F0"/>
                </a:solidFill>
                <a:latin typeface="Comic Sans MS" panose="030F0702030302020204" pitchFamily="66" charset="0"/>
              </a:rPr>
              <a:t>months</a:t>
            </a:r>
            <a:r>
              <a:rPr lang="en-GB" dirty="0">
                <a:latin typeface="Comic Sans MS" panose="030F0702030302020204" pitchFamily="66" charset="0"/>
              </a:rPr>
              <a:t>.</a:t>
            </a:r>
          </a:p>
          <a:p>
            <a:r>
              <a:rPr lang="en-GB" b="1" dirty="0">
                <a:solidFill>
                  <a:srgbClr val="FF0000"/>
                </a:solidFill>
                <a:latin typeface="Comic Sans MS" panose="030F0702030302020204" pitchFamily="66" charset="0"/>
              </a:rPr>
              <a:t>Why would this Act encourage settlement of the Plains?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68979" y="2560319"/>
            <a:ext cx="6035858" cy="382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064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30"/>
            <a:ext cx="12192000" cy="1794319"/>
          </a:xfrm>
          <a:solidFill>
            <a:srgbClr val="FFFF00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GB" sz="2800" dirty="0">
                <a:latin typeface="Comic Sans MS" panose="030F0702030302020204" pitchFamily="66" charset="0"/>
              </a:rPr>
              <a:t>L.I.: How significant was the US Government in the settlement of the Great Plains?</a:t>
            </a:r>
            <a:br>
              <a:rPr lang="en-GB" sz="2800" dirty="0">
                <a:latin typeface="Comic Sans MS" panose="030F0702030302020204" pitchFamily="66" charset="0"/>
              </a:rPr>
            </a:br>
            <a:r>
              <a:rPr lang="en-GB" sz="2800" dirty="0">
                <a:latin typeface="Comic Sans MS" panose="030F0702030302020204" pitchFamily="66" charset="0"/>
              </a:rPr>
              <a:t>S.C.: Identify. G2. Describe. G3/4. Explain. G5/6.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945179"/>
            <a:ext cx="6016752" cy="4659902"/>
          </a:xfrm>
          <a:solidFill>
            <a:srgbClr val="FFFF00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1873- </a:t>
            </a:r>
            <a:r>
              <a:rPr lang="en-GB" b="1" i="1" dirty="0">
                <a:latin typeface="Comic Sans MS" panose="030F0702030302020204" pitchFamily="66" charset="0"/>
              </a:rPr>
              <a:t>The Timber Culture Act!</a:t>
            </a:r>
          </a:p>
          <a:p>
            <a:r>
              <a:rPr lang="en-GB" dirty="0">
                <a:latin typeface="Comic Sans MS" panose="030F0702030302020204" pitchFamily="66" charset="0"/>
              </a:rPr>
              <a:t>This offered 160 acres </a:t>
            </a:r>
            <a:r>
              <a:rPr lang="en-GB" b="1" i="1" dirty="0">
                <a:latin typeface="Comic Sans MS" panose="030F0702030302020204" pitchFamily="66" charset="0"/>
              </a:rPr>
              <a:t>free</a:t>
            </a:r>
            <a:r>
              <a:rPr lang="en-GB" dirty="0">
                <a:latin typeface="Comic Sans MS" panose="030F0702030302020204" pitchFamily="66" charset="0"/>
              </a:rPr>
              <a:t>.</a:t>
            </a:r>
          </a:p>
          <a:p>
            <a:r>
              <a:rPr lang="en-GB" b="1" i="1" dirty="0">
                <a:latin typeface="Comic Sans MS" panose="030F0702030302020204" pitchFamily="66" charset="0"/>
              </a:rPr>
              <a:t>Provided </a:t>
            </a:r>
            <a:r>
              <a:rPr lang="en-GB" dirty="0">
                <a:latin typeface="Comic Sans MS" panose="030F0702030302020204" pitchFamily="66" charset="0"/>
              </a:rPr>
              <a:t>that 40 acres were planted with _ _ _ _ _.</a:t>
            </a:r>
            <a:endParaRPr lang="en-GB" b="1" i="1" dirty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Later this was reduced to </a:t>
            </a:r>
            <a:r>
              <a:rPr lang="en-GB" b="1" i="1" dirty="0">
                <a:latin typeface="Comic Sans MS" panose="030F0702030302020204" pitchFamily="66" charset="0"/>
              </a:rPr>
              <a:t>10 acres</a:t>
            </a:r>
            <a:r>
              <a:rPr lang="en-GB" dirty="0">
                <a:latin typeface="Comic Sans MS" panose="030F0702030302020204" pitchFamily="66" charset="0"/>
              </a:rPr>
              <a:t>.</a:t>
            </a:r>
          </a:p>
          <a:p>
            <a:r>
              <a:rPr lang="en-GB" b="1" i="1" dirty="0">
                <a:latin typeface="Comic Sans MS" panose="030F0702030302020204" pitchFamily="66" charset="0"/>
              </a:rPr>
              <a:t>Any settler</a:t>
            </a:r>
            <a:r>
              <a:rPr lang="en-GB" dirty="0">
                <a:latin typeface="Comic Sans MS" panose="030F0702030302020204" pitchFamily="66" charset="0"/>
              </a:rPr>
              <a:t> could claim land under both these Acts.</a:t>
            </a:r>
          </a:p>
          <a:p>
            <a:r>
              <a:rPr lang="en-GB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Why would this Act encourage settlement of the Plains?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64409" y="2560320"/>
            <a:ext cx="2286000" cy="33101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6325" y="2560320"/>
            <a:ext cx="3495675" cy="3310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705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815" y="71966"/>
            <a:ext cx="11909501" cy="1303867"/>
          </a:xfrm>
          <a:solidFill>
            <a:srgbClr val="FFFF00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GB" sz="3200" dirty="0">
                <a:latin typeface="Comic Sans MS" panose="030F0702030302020204" pitchFamily="66" charset="0"/>
              </a:rPr>
              <a:t>What else did the US Government do to encourage settlers to move onto the Great Plains?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527717"/>
            <a:ext cx="6016752" cy="5330283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b="1" i="1" dirty="0">
                <a:latin typeface="Comic Sans MS" panose="030F0702030302020204" pitchFamily="66" charset="0"/>
              </a:rPr>
              <a:t>The Desert Land Act, 1877.</a:t>
            </a:r>
          </a:p>
          <a:p>
            <a:r>
              <a:rPr lang="en-GB" dirty="0">
                <a:latin typeface="Comic Sans MS" panose="030F0702030302020204" pitchFamily="66" charset="0"/>
              </a:rPr>
              <a:t>This gave settlers the right to buy </a:t>
            </a:r>
            <a:r>
              <a:rPr lang="en-GB" b="1" i="1" dirty="0">
                <a:latin typeface="Comic Sans MS" panose="030F0702030302020204" pitchFamily="66" charset="0"/>
              </a:rPr>
              <a:t>640 acres</a:t>
            </a:r>
            <a:r>
              <a:rPr lang="en-GB" dirty="0">
                <a:latin typeface="Comic Sans MS" panose="030F0702030302020204" pitchFamily="66" charset="0"/>
              </a:rPr>
              <a:t> of land, </a:t>
            </a:r>
            <a:r>
              <a:rPr lang="en-GB" b="1" i="1" dirty="0">
                <a:latin typeface="Comic Sans MS" panose="030F0702030302020204" pitchFamily="66" charset="0"/>
              </a:rPr>
              <a:t>cheaply</a:t>
            </a:r>
            <a:r>
              <a:rPr lang="en-GB" dirty="0">
                <a:latin typeface="Comic Sans MS" panose="030F0702030302020204" pitchFamily="66" charset="0"/>
              </a:rPr>
              <a:t>.</a:t>
            </a:r>
          </a:p>
          <a:p>
            <a:r>
              <a:rPr lang="en-GB" b="1" dirty="0">
                <a:solidFill>
                  <a:srgbClr val="FF0000"/>
                </a:solidFill>
                <a:latin typeface="Comic Sans MS" panose="030F0702030302020204" pitchFamily="66" charset="0"/>
              </a:rPr>
              <a:t>What was the main problem with this land?</a:t>
            </a:r>
          </a:p>
          <a:p>
            <a:r>
              <a:rPr lang="en-GB" dirty="0">
                <a:latin typeface="Comic Sans MS" panose="030F0702030302020204" pitchFamily="66" charset="0"/>
              </a:rPr>
              <a:t>Millions of acres of land were now available for settlement.</a:t>
            </a:r>
          </a:p>
          <a:p>
            <a:r>
              <a:rPr lang="en-GB" b="1" dirty="0">
                <a:solidFill>
                  <a:srgbClr val="FF0000"/>
                </a:solidFill>
                <a:latin typeface="Comic Sans MS" panose="030F0702030302020204" pitchFamily="66" charset="0"/>
              </a:rPr>
              <a:t>How would this Act encourage settlement of the Plains?</a:t>
            </a:r>
          </a:p>
          <a:p>
            <a:r>
              <a:rPr lang="en-GB" b="1" dirty="0">
                <a:solidFill>
                  <a:srgbClr val="FF0000"/>
                </a:solidFill>
                <a:latin typeface="Comic Sans MS" panose="030F0702030302020204" pitchFamily="66" charset="0"/>
              </a:rPr>
              <a:t>How would this Act discourage settlement of the Plains?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40462" y="2560320"/>
            <a:ext cx="2624138" cy="35737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8310" y="2560320"/>
            <a:ext cx="3103690" cy="357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540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135" y="56278"/>
            <a:ext cx="11488189" cy="1656144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3200" dirty="0">
                <a:latin typeface="Comic Sans MS" panose="030F0702030302020204" pitchFamily="66" charset="0"/>
              </a:rPr>
              <a:t>What was wrong with the Homestead Act of 1862?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8420" y="1962615"/>
            <a:ext cx="5838332" cy="4639521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latin typeface="Comic Sans MS" panose="030F0702030302020204" pitchFamily="66" charset="0"/>
              </a:rPr>
              <a:t>Some people said the amount of land given was too small.</a:t>
            </a:r>
          </a:p>
          <a:p>
            <a:r>
              <a:rPr lang="en-GB" dirty="0">
                <a:latin typeface="Comic Sans MS" panose="030F0702030302020204" pitchFamily="66" charset="0"/>
              </a:rPr>
              <a:t>It was difficult to support a family.</a:t>
            </a:r>
          </a:p>
          <a:p>
            <a:r>
              <a:rPr lang="en-GB" dirty="0">
                <a:latin typeface="Comic Sans MS" panose="030F0702030302020204" pitchFamily="66" charset="0"/>
              </a:rPr>
              <a:t>Some areas were much drier than others.</a:t>
            </a:r>
          </a:p>
          <a:p>
            <a:r>
              <a:rPr lang="en-GB" dirty="0">
                <a:latin typeface="Comic Sans MS" panose="030F0702030302020204" pitchFamily="66" charset="0"/>
              </a:rPr>
              <a:t>The land was less fertile and not all of it could be used for farming.</a:t>
            </a:r>
          </a:p>
          <a:p>
            <a:r>
              <a:rPr lang="en-GB" b="1" dirty="0">
                <a:solidFill>
                  <a:srgbClr val="FF0000"/>
                </a:solidFill>
                <a:latin typeface="Comic Sans MS" panose="030F0702030302020204" pitchFamily="66" charset="0"/>
              </a:rPr>
              <a:t>How would this discourage settlement of the Plains?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39434" y="2560320"/>
            <a:ext cx="5163671" cy="358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563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990" y="123488"/>
            <a:ext cx="10528608" cy="1303867"/>
          </a:xfrm>
          <a:solidFill>
            <a:srgbClr val="FFFF00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GB" sz="3200" dirty="0"/>
              <a:t> </a:t>
            </a:r>
            <a:r>
              <a:rPr lang="en-GB" sz="3200" dirty="0">
                <a:latin typeface="Comic Sans MS" panose="030F0702030302020204" pitchFamily="66" charset="0"/>
              </a:rPr>
              <a:t>Learning Intent: Why did the railway companies want settlers to move onto the Plains?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4302921"/>
            <a:ext cx="4917689" cy="2555079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38224" y="1482288"/>
            <a:ext cx="4653776" cy="5375712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Building the railways had been very expensive.</a:t>
            </a:r>
          </a:p>
          <a:p>
            <a:r>
              <a:rPr lang="en-GB" dirty="0">
                <a:latin typeface="Comic Sans MS" panose="030F0702030302020204" pitchFamily="66" charset="0"/>
              </a:rPr>
              <a:t>The US Government had given land to the railway companies to help them fund the building work…</a:t>
            </a:r>
          </a:p>
          <a:p>
            <a:r>
              <a:rPr lang="en-GB" dirty="0">
                <a:latin typeface="Comic Sans MS" panose="030F0702030302020204" pitchFamily="66" charset="0"/>
              </a:rPr>
              <a:t>And buy land.</a:t>
            </a:r>
          </a:p>
          <a:p>
            <a:r>
              <a:rPr lang="en-GB" dirty="0">
                <a:latin typeface="Comic Sans MS" panose="030F0702030302020204" pitchFamily="66" charset="0"/>
              </a:rPr>
              <a:t>The railway companies now needed to make money back!</a:t>
            </a:r>
          </a:p>
          <a:p>
            <a:r>
              <a:rPr lang="en-GB" b="1" dirty="0">
                <a:solidFill>
                  <a:srgbClr val="FF0000"/>
                </a:solidFill>
                <a:latin typeface="Comic Sans MS" panose="030F0702030302020204" pitchFamily="66" charset="0"/>
              </a:rPr>
              <a:t>How could railway companies make money from settlers?</a:t>
            </a:r>
          </a:p>
          <a:p>
            <a:r>
              <a:rPr lang="en-GB" b="1" dirty="0">
                <a:solidFill>
                  <a:srgbClr val="FF0000"/>
                </a:solidFill>
                <a:latin typeface="Comic Sans MS" panose="030F0702030302020204" pitchFamily="66" charset="0"/>
              </a:rPr>
              <a:t>How significant were the railways in encouraging settlement of the Plains?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4DE7E5-FAF3-4DB5-850B-79EB0A25E2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43116"/>
            <a:ext cx="4151972" cy="26061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F3F6DAD-AF5A-44F8-8F2E-AC2CDB643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2856" y="1543116"/>
            <a:ext cx="3292512" cy="26061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2479C0-AC39-4B33-AE90-0F36F8DE05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7918" y="4415883"/>
            <a:ext cx="2457450" cy="244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643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605</TotalTime>
  <Words>1061</Words>
  <Application>Microsoft Office PowerPoint</Application>
  <PresentationFormat>Widescreen</PresentationFormat>
  <Paragraphs>87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Comic Sans MS</vt:lpstr>
      <vt:lpstr>Garamond</vt:lpstr>
      <vt:lpstr>Organic</vt:lpstr>
      <vt:lpstr>Do Now! What was Manifest Destiny? Challenge! How would this have encouraged settlement of the Great Plains?</vt:lpstr>
      <vt:lpstr>Do Now! Why did more people move onto the Great Plains after 1862? Think push and pull Factors!</vt:lpstr>
      <vt:lpstr>Learning intent: How significant was the US Government in encouraging settlement of the Great Plains?</vt:lpstr>
      <vt:lpstr>Learning Intent: What did the Homestead Act of 1862 do?</vt:lpstr>
      <vt:lpstr>L.I.: What did the Homestead Act of 1862 do? S.C.: Identify. G2. Describe. G3/4. Explain. G5/6.</vt:lpstr>
      <vt:lpstr>L.I.: How significant was the US Government in the settlement of the Great Plains? S.C.: Identify. G2. Describe. G3/4. Explain. G5/6.</vt:lpstr>
      <vt:lpstr>What else did the US Government do to encourage settlers to move onto the Great Plains?</vt:lpstr>
      <vt:lpstr>What was wrong with the Homestead Act of 1862?</vt:lpstr>
      <vt:lpstr> Learning Intent: Why did the railway companies want settlers to move onto the Plains?</vt:lpstr>
      <vt:lpstr>PowerPoint Presentation</vt:lpstr>
      <vt:lpstr>Learning Intent: How significant was the US Government in encouraging settlement of the Great Plains? Success Criteria: Describe. G3/4. Explain. G5/6. Analyse. G7.  </vt:lpstr>
      <vt:lpstr>PowerPoint Presentation</vt:lpstr>
      <vt:lpstr>Learning Intent: Did people take advantage of the land acts to benefit themselves?</vt:lpstr>
      <vt:lpstr>L.I.: Did all the homesteaders succeed?</vt:lpstr>
      <vt:lpstr>Learning Intent: Did all the homesteaders succeed on the Great Plains?</vt:lpstr>
      <vt:lpstr>Why were some homesteaders more successful than others?</vt:lpstr>
      <vt:lpstr>Review: Would you have been a homesteader?</vt:lpstr>
      <vt:lpstr>Review: Would you have been a homesteader?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important was the Homestead Act of 1862 in encouraging settlement of the Great Plains?</dc:title>
  <dc:creator>STAUNTON, M (Stocksbridge High School Teacher)</dc:creator>
  <cp:lastModifiedBy>Short, L (SHS Teacher)</cp:lastModifiedBy>
  <cp:revision>34</cp:revision>
  <cp:lastPrinted>2020-09-15T13:48:40Z</cp:lastPrinted>
  <dcterms:created xsi:type="dcterms:W3CDTF">2016-02-04T16:35:24Z</dcterms:created>
  <dcterms:modified xsi:type="dcterms:W3CDTF">2020-09-17T14:45:05Z</dcterms:modified>
</cp:coreProperties>
</file>